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60" r:id="rId1"/>
  </p:sldMasterIdLst>
  <p:notesMasterIdLst>
    <p:notesMasterId r:id="rId4"/>
  </p:notesMasterIdLst>
  <p:sldIdLst>
    <p:sldId id="354" r:id="rId2"/>
    <p:sldId id="352" r:id="rId3"/>
  </p:sldIdLst>
  <p:sldSz cx="9144000" cy="5143500" type="screen16x9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16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A8246E"/>
    <a:srgbClr val="009900"/>
    <a:srgbClr val="006600"/>
    <a:srgbClr val="008000"/>
    <a:srgbClr val="5DFFA6"/>
    <a:srgbClr val="B2C7E0"/>
    <a:srgbClr val="DBE7C3"/>
    <a:srgbClr val="00B853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5620"/>
    <p:restoredTop sz="96404" autoAdjust="0"/>
  </p:normalViewPr>
  <p:slideViewPr>
    <p:cSldViewPr>
      <p:cViewPr varScale="1">
        <p:scale>
          <a:sx n="92" d="100"/>
          <a:sy n="92" d="100"/>
        </p:scale>
        <p:origin x="-672" y="-24"/>
      </p:cViewPr>
      <p:guideLst>
        <p:guide orient="horz" pos="2160"/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5" y="2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8" y="2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8046F2-944B-4F90-BD18-F60E57C1B3F9}" type="datetimeFigureOut">
              <a:rPr lang="ru-RU" smtClean="0"/>
              <a:pPr/>
              <a:t>18.04.2021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154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5" y="9428586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8" y="9428586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6CA857-7694-4636-8871-A9C2DD9E796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730199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79353-59B3-41D4-A1A9-DC36E0CFDD13}" type="datetime1">
              <a:rPr lang="ru-RU" smtClean="0"/>
              <a:pPr/>
              <a:t>18.04.2021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314584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692BE-808A-414F-AD5F-AEE5D3A9CEA8}" type="datetime1">
              <a:rPr lang="ru-RU" smtClean="0"/>
              <a:pPr/>
              <a:t>18.04.2021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509963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358C6-E46C-428F-ABEE-3593A2D07975}" type="datetime1">
              <a:rPr lang="ru-RU" smtClean="0"/>
              <a:pPr/>
              <a:t>18.04.2021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204200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2A0A5D-9805-43FA-9255-6400C57A3AC5}" type="datetime1">
              <a:rPr lang="ru-RU" smtClean="0"/>
              <a:pPr/>
              <a:t>18.04.2021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491648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5774A-4755-4C13-96F3-4FC371D4284E}" type="datetime1">
              <a:rPr lang="ru-RU" smtClean="0"/>
              <a:pPr/>
              <a:t>18.04.2021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122462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D3466-641E-44E7-9A05-B89B6B0207ED}" type="datetime1">
              <a:rPr lang="ru-RU" smtClean="0"/>
              <a:pPr/>
              <a:t>18.04.2021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226079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4EFC2D-38A6-4D8B-8B37-4B7EC6CF721F}" type="datetime1">
              <a:rPr lang="ru-RU" smtClean="0"/>
              <a:pPr/>
              <a:t>18.04.2021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964642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AE3D3D-E080-4E59-8BE3-528D038019C5}" type="datetime1">
              <a:rPr lang="ru-RU" smtClean="0"/>
              <a:pPr/>
              <a:t>18.04.2021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310659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0920C-B0CF-4CB3-A3D4-8DD2C3948F8A}" type="datetime1">
              <a:rPr lang="ru-RU" smtClean="0"/>
              <a:pPr/>
              <a:t>18.04.2021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243044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67A621-1EA3-4D43-B93C-E3EAB5876F0E}" type="datetime1">
              <a:rPr lang="ru-RU" smtClean="0"/>
              <a:pPr/>
              <a:t>18.04.2021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050600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271C5-520E-4302-A0B1-440D127E6EE5}" type="datetime1">
              <a:rPr lang="ru-RU" smtClean="0"/>
              <a:pPr/>
              <a:t>18.04.2021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591406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05978"/>
            <a:ext cx="807524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11560" y="1200151"/>
            <a:ext cx="807524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1156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E867B1-6445-4213-9600-44A6D43D5580}" type="datetime1">
              <a:rPr lang="ru-RU" smtClean="0"/>
              <a:pPr/>
              <a:t>18.04.2021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010400" y="105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881463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13" Type="http://schemas.openxmlformats.org/officeDocument/2006/relationships/image" Target="../media/image13.jpeg"/><Relationship Id="rId3" Type="http://schemas.openxmlformats.org/officeDocument/2006/relationships/image" Target="../media/image3.png"/><Relationship Id="rId7" Type="http://schemas.openxmlformats.org/officeDocument/2006/relationships/image" Target="../media/image7.jpeg"/><Relationship Id="rId12" Type="http://schemas.openxmlformats.org/officeDocument/2006/relationships/image" Target="../media/image12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.jpeg"/><Relationship Id="rId11" Type="http://schemas.openxmlformats.org/officeDocument/2006/relationships/image" Target="../media/image11.jpeg"/><Relationship Id="rId5" Type="http://schemas.openxmlformats.org/officeDocument/2006/relationships/image" Target="../media/image5.png"/><Relationship Id="rId10" Type="http://schemas.openxmlformats.org/officeDocument/2006/relationships/image" Target="../media/image10.jpeg"/><Relationship Id="rId4" Type="http://schemas.openxmlformats.org/officeDocument/2006/relationships/image" Target="../media/image4.png"/><Relationship Id="rId9" Type="http://schemas.openxmlformats.org/officeDocument/2006/relationships/image" Target="../media/image9.jpeg"/><Relationship Id="rId14" Type="http://schemas.openxmlformats.org/officeDocument/2006/relationships/image" Target="../media/image14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3" Type="http://schemas.openxmlformats.org/officeDocument/2006/relationships/image" Target="../media/image15.jpeg"/><Relationship Id="rId7" Type="http://schemas.openxmlformats.org/officeDocument/2006/relationships/image" Target="../media/image19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Relationship Id="rId9" Type="http://schemas.openxmlformats.org/officeDocument/2006/relationships/image" Target="../media/image2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214296"/>
            <a:ext cx="8075240" cy="349548"/>
          </a:xfrm>
        </p:spPr>
        <p:txBody>
          <a:bodyPr>
            <a:normAutofit fontScale="90000"/>
          </a:bodyPr>
          <a:lstStyle/>
          <a:p>
            <a:r>
              <a:rPr lang="ru-RU" sz="200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ФОТОРЕПОРТАЖ </a:t>
            </a:r>
            <a:r>
              <a:rPr lang="en-US" sz="1600" b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1600" b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1</a:t>
            </a:fld>
            <a:endParaRPr lang="ru-RU"/>
          </a:p>
        </p:txBody>
      </p:sp>
      <p:sp>
        <p:nvSpPr>
          <p:cNvPr id="9" name="Объект 3"/>
          <p:cNvSpPr txBox="1">
            <a:spLocks/>
          </p:cNvSpPr>
          <p:nvPr/>
        </p:nvSpPr>
        <p:spPr>
          <a:xfrm>
            <a:off x="5436096" y="767898"/>
            <a:ext cx="2962672" cy="16596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</p:txBody>
      </p:sp>
      <p:graphicFrame>
        <p:nvGraphicFramePr>
          <p:cNvPr id="15" name="Таблица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535822841"/>
              </p:ext>
            </p:extLst>
          </p:nvPr>
        </p:nvGraphicFramePr>
        <p:xfrm>
          <a:off x="1115616" y="856033"/>
          <a:ext cx="7416824" cy="37319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13310">
                  <a:extLst>
                    <a:ext uri="{9D8B030D-6E8A-4147-A177-3AD203B41FA5}">
                      <a16:colId xmlns="" xmlns:a16="http://schemas.microsoft.com/office/drawing/2014/main" val="3942573181"/>
                    </a:ext>
                  </a:extLst>
                </a:gridCol>
                <a:gridCol w="1895102">
                  <a:extLst>
                    <a:ext uri="{9D8B030D-6E8A-4147-A177-3AD203B41FA5}">
                      <a16:colId xmlns="" xmlns:a16="http://schemas.microsoft.com/office/drawing/2014/main" val="3292023358"/>
                    </a:ext>
                  </a:extLst>
                </a:gridCol>
                <a:gridCol w="1854206">
                  <a:extLst>
                    <a:ext uri="{9D8B030D-6E8A-4147-A177-3AD203B41FA5}">
                      <a16:colId xmlns="" xmlns:a16="http://schemas.microsoft.com/office/drawing/2014/main" val="1467201101"/>
                    </a:ext>
                  </a:extLst>
                </a:gridCol>
                <a:gridCol w="1854206"/>
              </a:tblGrid>
              <a:tr h="932985">
                <a:tc>
                  <a:txBody>
                    <a:bodyPr/>
                    <a:lstStyle/>
                    <a:p>
                      <a:pPr algn="ctr"/>
                      <a:r>
                        <a:rPr lang="ru-RU" sz="1200" b="1" kern="120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«</a:t>
                      </a:r>
                      <a:r>
                        <a:rPr lang="tt-RU" sz="1200" b="1" kern="120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Әбиемнең серле сандыгы</a:t>
                      </a:r>
                      <a:r>
                        <a:rPr lang="ru-RU" sz="1200" b="1" kern="120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»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kern="120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«Мои любимые мультфильмы»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kern="120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«23 апреля - Всемирный день книг»</a:t>
                      </a:r>
                      <a:endParaRPr lang="ru-RU" sz="12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kern="120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«Тукай в наших сердцах»</a:t>
                      </a:r>
                      <a:endParaRPr lang="ru-RU" sz="12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893521896"/>
                  </a:ext>
                </a:extLst>
              </a:tr>
              <a:tr h="932985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55725888"/>
                  </a:ext>
                </a:extLst>
              </a:tr>
              <a:tr h="932985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t-RU" sz="1200" kern="120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</a:rPr>
                        <a:t> </a:t>
                      </a:r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112212867"/>
                  </a:ext>
                </a:extLst>
              </a:tr>
              <a:tr h="932985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569892489"/>
                  </a:ext>
                </a:extLst>
              </a:tr>
            </a:tbl>
          </a:graphicData>
        </a:graphic>
      </p:graphicFrame>
      <p:pic>
        <p:nvPicPr>
          <p:cNvPr id="16" name="Рисунок 15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074468" y="-24504"/>
            <a:ext cx="2067638" cy="902055"/>
          </a:xfrm>
          <a:prstGeom prst="rect">
            <a:avLst/>
          </a:prstGeom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428596" y="214296"/>
            <a:ext cx="8075240" cy="34954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25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/>
            </a:r>
            <a:br>
              <a:rPr kumimoji="0" lang="ru-RU" sz="1600" b="0" i="0" u="none" strike="noStrike" kern="1200" cap="none" spc="0" normalizeH="0" baseline="0" noProof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endParaRPr kumimoji="0" lang="en-US" sz="1600" b="0" i="0" u="none" strike="noStrike" kern="1200" cap="none" spc="0" normalizeH="0" baseline="0" noProof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600" smtClean="0">
              <a:solidFill>
                <a:srgbClr val="002060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600" smtClean="0">
              <a:solidFill>
                <a:srgbClr val="002060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600" smtClean="0">
              <a:solidFill>
                <a:srgbClr val="002060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6400" b="1" i="0" u="none" strike="noStrike" kern="1200" cap="none" spc="0" normalizeH="0" baseline="0" noProof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МАДОУ «Детский сад №298 комбинированного вида»</a:t>
            </a:r>
            <a:endParaRPr kumimoji="0" lang="ru-RU" sz="6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pic>
        <p:nvPicPr>
          <p:cNvPr id="24" name="Рисунок 23"/>
          <p:cNvPicPr/>
          <p:nvPr/>
        </p:nvPicPr>
        <p:blipFill>
          <a:blip r:embed="rId3" cstate="print"/>
          <a:srcRect l="2726" t="11681" r="2885" b="13105"/>
          <a:stretch>
            <a:fillRect/>
          </a:stretch>
        </p:blipFill>
        <p:spPr bwMode="auto">
          <a:xfrm>
            <a:off x="1142976" y="1571618"/>
            <a:ext cx="1804980" cy="928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" name="Рисунок 24"/>
          <p:cNvPicPr/>
          <p:nvPr/>
        </p:nvPicPr>
        <p:blipFill>
          <a:blip r:embed="rId4" cstate="print"/>
          <a:srcRect l="22127" t="25484" r="2191" b="13105"/>
          <a:stretch>
            <a:fillRect/>
          </a:stretch>
        </p:blipFill>
        <p:spPr bwMode="auto">
          <a:xfrm>
            <a:off x="1142976" y="2500312"/>
            <a:ext cx="1785950" cy="10715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" name="Рисунок 25"/>
          <p:cNvPicPr/>
          <p:nvPr/>
        </p:nvPicPr>
        <p:blipFill>
          <a:blip r:embed="rId5" cstate="print"/>
          <a:srcRect l="3046" t="10541" r="3526" b="16239"/>
          <a:stretch>
            <a:fillRect/>
          </a:stretch>
        </p:blipFill>
        <p:spPr bwMode="auto">
          <a:xfrm>
            <a:off x="1142976" y="3571882"/>
            <a:ext cx="1785949" cy="10096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9" name="Picture 5" descr="C:\Users\Гульнара\Downloads\IMG-20210416-WA0020.jpg"/>
          <p:cNvPicPr>
            <a:picLocks noChangeAspect="1" noChangeArrowheads="1"/>
          </p:cNvPicPr>
          <p:nvPr/>
        </p:nvPicPr>
        <p:blipFill>
          <a:blip r:embed="rId6" cstate="print"/>
          <a:srcRect t="6976" r="3488" b="6977"/>
          <a:stretch>
            <a:fillRect/>
          </a:stretch>
        </p:blipFill>
        <p:spPr bwMode="auto">
          <a:xfrm>
            <a:off x="4786314" y="1380973"/>
            <a:ext cx="1928827" cy="1289757"/>
          </a:xfrm>
          <a:prstGeom prst="rect">
            <a:avLst/>
          </a:prstGeom>
          <a:noFill/>
        </p:spPr>
      </p:pic>
      <p:pic>
        <p:nvPicPr>
          <p:cNvPr id="1030" name="Picture 6" descr="C:\Users\Гульнара\Downloads\IMG-20210416-WA0021.jpg"/>
          <p:cNvPicPr>
            <a:picLocks noChangeAspect="1" noChangeArrowheads="1"/>
          </p:cNvPicPr>
          <p:nvPr/>
        </p:nvPicPr>
        <p:blipFill>
          <a:blip r:embed="rId7" cstate="print"/>
          <a:srcRect t="11268" b="9858"/>
          <a:stretch>
            <a:fillRect/>
          </a:stretch>
        </p:blipFill>
        <p:spPr bwMode="auto">
          <a:xfrm>
            <a:off x="4786314" y="2643188"/>
            <a:ext cx="1932200" cy="1143008"/>
          </a:xfrm>
          <a:prstGeom prst="rect">
            <a:avLst/>
          </a:prstGeom>
          <a:noFill/>
        </p:spPr>
      </p:pic>
      <p:pic>
        <p:nvPicPr>
          <p:cNvPr id="1031" name="Picture 7" descr="C:\Users\Гульнара\Downloads\IMG-20210416-WA0016.jpg"/>
          <p:cNvPicPr>
            <a:picLocks noChangeAspect="1" noChangeArrowheads="1"/>
          </p:cNvPicPr>
          <p:nvPr/>
        </p:nvPicPr>
        <p:blipFill>
          <a:blip r:embed="rId8" cstate="print"/>
          <a:srcRect t="16051" b="19752"/>
          <a:stretch>
            <a:fillRect/>
          </a:stretch>
        </p:blipFill>
        <p:spPr bwMode="auto">
          <a:xfrm>
            <a:off x="4786314" y="3643320"/>
            <a:ext cx="1928826" cy="928694"/>
          </a:xfrm>
          <a:prstGeom prst="rect">
            <a:avLst/>
          </a:prstGeom>
          <a:noFill/>
        </p:spPr>
      </p:pic>
      <p:pic>
        <p:nvPicPr>
          <p:cNvPr id="1032" name="Picture 8" descr="C:\Users\Гульнара\Downloads\IMG-20210415-WA0070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715141" y="1428742"/>
            <a:ext cx="1809762" cy="1357322"/>
          </a:xfrm>
          <a:prstGeom prst="rect">
            <a:avLst/>
          </a:prstGeom>
          <a:noFill/>
        </p:spPr>
      </p:pic>
      <p:pic>
        <p:nvPicPr>
          <p:cNvPr id="1033" name="Picture 9" descr="C:\Users\Гульнара\Downloads\IMG-20210415-WA0031.jpg"/>
          <p:cNvPicPr>
            <a:picLocks noChangeAspect="1" noChangeArrowheads="1"/>
          </p:cNvPicPr>
          <p:nvPr/>
        </p:nvPicPr>
        <p:blipFill>
          <a:blip r:embed="rId10" cstate="print"/>
          <a:srcRect t="36935" r="26612" b="14839"/>
          <a:stretch>
            <a:fillRect/>
          </a:stretch>
        </p:blipFill>
        <p:spPr bwMode="auto">
          <a:xfrm>
            <a:off x="6715140" y="2643188"/>
            <a:ext cx="1785950" cy="965842"/>
          </a:xfrm>
          <a:prstGeom prst="rect">
            <a:avLst/>
          </a:prstGeom>
          <a:noFill/>
        </p:spPr>
      </p:pic>
      <p:pic>
        <p:nvPicPr>
          <p:cNvPr id="1034" name="Picture 10" descr="C:\Users\Гульнара\Downloads\IMG-20210418-WA0011.jpg"/>
          <p:cNvPicPr>
            <a:picLocks noChangeAspect="1" noChangeArrowheads="1"/>
          </p:cNvPicPr>
          <p:nvPr/>
        </p:nvPicPr>
        <p:blipFill>
          <a:blip r:embed="rId11" cstate="print"/>
          <a:srcRect l="6806" t="20833" r="8124" b="11111"/>
          <a:stretch>
            <a:fillRect/>
          </a:stretch>
        </p:blipFill>
        <p:spPr bwMode="auto">
          <a:xfrm>
            <a:off x="6715140" y="3500444"/>
            <a:ext cx="1785950" cy="1071569"/>
          </a:xfrm>
          <a:prstGeom prst="rect">
            <a:avLst/>
          </a:prstGeom>
          <a:noFill/>
        </p:spPr>
      </p:pic>
      <p:pic>
        <p:nvPicPr>
          <p:cNvPr id="1035" name="Picture 11" descr="C:\Users\Гульнара\Downloads\IMG-20210416-WA0038.jpg"/>
          <p:cNvPicPr>
            <a:picLocks noChangeAspect="1" noChangeArrowheads="1"/>
          </p:cNvPicPr>
          <p:nvPr/>
        </p:nvPicPr>
        <p:blipFill>
          <a:blip r:embed="rId12" cstate="print"/>
          <a:srcRect l="3880" t="2777" r="1409"/>
          <a:stretch>
            <a:fillRect/>
          </a:stretch>
        </p:blipFill>
        <p:spPr bwMode="auto">
          <a:xfrm>
            <a:off x="2928926" y="1428742"/>
            <a:ext cx="1898186" cy="1155413"/>
          </a:xfrm>
          <a:prstGeom prst="rect">
            <a:avLst/>
          </a:prstGeom>
          <a:noFill/>
        </p:spPr>
      </p:pic>
      <p:pic>
        <p:nvPicPr>
          <p:cNvPr id="1036" name="Picture 12" descr="C:\Users\Гульнара\Downloads\IMG-20210416-WA0031.jpg"/>
          <p:cNvPicPr>
            <a:picLocks noChangeAspect="1" noChangeArrowheads="1"/>
          </p:cNvPicPr>
          <p:nvPr/>
        </p:nvPicPr>
        <p:blipFill>
          <a:blip r:embed="rId13" cstate="print"/>
          <a:srcRect t="16000" b="15999"/>
          <a:stretch>
            <a:fillRect/>
          </a:stretch>
        </p:blipFill>
        <p:spPr bwMode="auto">
          <a:xfrm>
            <a:off x="2928926" y="2500312"/>
            <a:ext cx="1857370" cy="1214446"/>
          </a:xfrm>
          <a:prstGeom prst="rect">
            <a:avLst/>
          </a:prstGeom>
          <a:noFill/>
        </p:spPr>
      </p:pic>
      <p:pic>
        <p:nvPicPr>
          <p:cNvPr id="1037" name="Picture 13" descr="C:\Users\Гульнара\Downloads\IMG-20210416-WA0033.jpg"/>
          <p:cNvPicPr>
            <a:picLocks noChangeAspect="1" noChangeArrowheads="1"/>
          </p:cNvPicPr>
          <p:nvPr/>
        </p:nvPicPr>
        <p:blipFill>
          <a:blip r:embed="rId14" cstate="print"/>
          <a:srcRect b="12500"/>
          <a:stretch>
            <a:fillRect/>
          </a:stretch>
        </p:blipFill>
        <p:spPr bwMode="auto">
          <a:xfrm>
            <a:off x="2857488" y="3643320"/>
            <a:ext cx="1918616" cy="92869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686013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0100" y="642924"/>
            <a:ext cx="7499175" cy="304775"/>
          </a:xfrm>
        </p:spPr>
        <p:txBody>
          <a:bodyPr>
            <a:normAutofit fontScale="90000"/>
          </a:bodyPr>
          <a:lstStyle/>
          <a:p>
            <a:pPr algn="ctr">
              <a:tabLst>
                <a:tab pos="3502025" algn="l"/>
              </a:tabLst>
            </a:pPr>
            <a:r>
              <a:rPr lang="ru-RU" sz="1800" smtClean="0">
                <a:solidFill>
                  <a:schemeClr val="lt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smtClean="0">
                <a:solidFill>
                  <a:schemeClr val="lt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smtClean="0">
                <a:solidFill>
                  <a:schemeClr val="lt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smtClean="0">
                <a:solidFill>
                  <a:schemeClr val="lt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smtClean="0">
                <a:solidFill>
                  <a:schemeClr val="lt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smtClean="0">
                <a:solidFill>
                  <a:schemeClr val="lt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smtClean="0">
                <a:solidFill>
                  <a:schemeClr val="lt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smtClean="0">
                <a:solidFill>
                  <a:schemeClr val="lt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t-RU" smtClean="0">
                <a:solidFill>
                  <a:schemeClr val="lt1"/>
                </a:solidFill>
                <a:latin typeface="Times New Roman" pitchFamily="18" charset="0"/>
                <a:cs typeface="Times New Roman" pitchFamily="18" charset="0"/>
              </a:rPr>
              <a:t>сөйләшәбез</a:t>
            </a:r>
            <a:r>
              <a:rPr lang="ru-RU" smtClean="0">
                <a:solidFill>
                  <a:schemeClr val="lt1"/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r>
              <a:rPr lang="ru-RU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mtClean="0">
                <a:latin typeface="Times New Roman" pitchFamily="18" charset="0"/>
                <a:cs typeface="Times New Roman" pitchFamily="18" charset="0"/>
              </a:rPr>
            </a:br>
            <a:endParaRPr lang="ru-RU" sz="20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2</a:t>
            </a:fld>
            <a:endParaRPr lang="ru-RU"/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611560" y="248665"/>
            <a:ext cx="8075240" cy="4144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2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000" b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b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4000" dirty="0" smtClean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600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МАДОУ «Детский сад №298 комбинированного вида</a:t>
            </a:r>
            <a:endParaRPr lang="ru-RU" sz="6000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Выноска-облако 8"/>
          <p:cNvSpPr/>
          <p:nvPr/>
        </p:nvSpPr>
        <p:spPr>
          <a:xfrm>
            <a:off x="2714612" y="1000114"/>
            <a:ext cx="4214842" cy="2714644"/>
          </a:xfrm>
          <a:prstGeom prst="cloudCallout">
            <a:avLst>
              <a:gd name="adj1" fmla="val -14932"/>
              <a:gd name="adj2" fmla="val 47989"/>
            </a:avLst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074468" y="-24504"/>
            <a:ext cx="2067638" cy="902055"/>
          </a:xfrm>
          <a:prstGeom prst="rect">
            <a:avLst/>
          </a:prstGeom>
        </p:spPr>
      </p:pic>
      <p:sp>
        <p:nvSpPr>
          <p:cNvPr id="15" name="Прямоугольник 14"/>
          <p:cNvSpPr/>
          <p:nvPr/>
        </p:nvSpPr>
        <p:spPr>
          <a:xfrm>
            <a:off x="1285852" y="714362"/>
            <a:ext cx="650085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«Тукай </a:t>
            </a:r>
            <a:r>
              <a:rPr lang="ru-RU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 наших </a:t>
            </a:r>
            <a:r>
              <a:rPr lang="ru-RU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сердцах</a:t>
            </a:r>
            <a:r>
              <a:rPr lang="ru-RU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endParaRPr lang="ru-RU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C:\Users\Гульнара\Downloads\IMG-20210415-WA004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28662" y="1000114"/>
            <a:ext cx="1857388" cy="139304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051" name="Picture 3" descr="C:\Users\Гульнара\Downloads\IMG-20210415-WA0054 (1)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14348" y="2285998"/>
            <a:ext cx="1881201" cy="141090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052" name="Picture 4" descr="C:\Users\Гульнара\Downloads\IMG-20210415-WA0019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072330" y="2214560"/>
            <a:ext cx="1928826" cy="144661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053" name="Picture 5" descr="C:\Users\Гульнара\Downloads\IMG-20210415-WA0084.jpg"/>
          <p:cNvPicPr>
            <a:picLocks noChangeAspect="1" noChangeArrowheads="1"/>
          </p:cNvPicPr>
          <p:nvPr/>
        </p:nvPicPr>
        <p:blipFill>
          <a:blip r:embed="rId6" cstate="print"/>
          <a:srcRect r="12500" b="26389"/>
          <a:stretch>
            <a:fillRect/>
          </a:stretch>
        </p:blipFill>
        <p:spPr bwMode="auto">
          <a:xfrm>
            <a:off x="3929058" y="3643320"/>
            <a:ext cx="2000264" cy="133350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054" name="Picture 6" descr="C:\Users\Гульнара\Downloads\IMG-20210418-WA0033.jpg"/>
          <p:cNvPicPr>
            <a:picLocks noChangeAspect="1" noChangeArrowheads="1"/>
          </p:cNvPicPr>
          <p:nvPr/>
        </p:nvPicPr>
        <p:blipFill>
          <a:blip r:embed="rId7" cstate="print"/>
          <a:srcRect t="14286" b="14285"/>
          <a:stretch>
            <a:fillRect/>
          </a:stretch>
        </p:blipFill>
        <p:spPr bwMode="auto">
          <a:xfrm>
            <a:off x="1571604" y="3643320"/>
            <a:ext cx="2266938" cy="128588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055" name="Picture 7" descr="C:\Users\Гульнара\Downloads\IMG-20210418-WA0034.jpg"/>
          <p:cNvPicPr>
            <a:picLocks noChangeAspect="1" noChangeArrowheads="1"/>
          </p:cNvPicPr>
          <p:nvPr/>
        </p:nvPicPr>
        <p:blipFill>
          <a:blip r:embed="rId8" cstate="print"/>
          <a:srcRect l="9375" t="25000"/>
          <a:stretch>
            <a:fillRect/>
          </a:stretch>
        </p:blipFill>
        <p:spPr bwMode="auto">
          <a:xfrm>
            <a:off x="6715140" y="928676"/>
            <a:ext cx="2071678" cy="128586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056" name="Picture 8" descr="C:\Users\Гульнара\Downloads\IMG-20210418-WA0032.jpg"/>
          <p:cNvPicPr>
            <a:picLocks noChangeAspect="1" noChangeArrowheads="1"/>
          </p:cNvPicPr>
          <p:nvPr/>
        </p:nvPicPr>
        <p:blipFill>
          <a:blip r:embed="rId9" cstate="print"/>
          <a:srcRect t="16666" b="12500"/>
          <a:stretch>
            <a:fillRect/>
          </a:stretch>
        </p:blipFill>
        <p:spPr bwMode="auto">
          <a:xfrm>
            <a:off x="6072198" y="3571882"/>
            <a:ext cx="2210985" cy="134399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29" name="TextBox 28"/>
          <p:cNvSpPr txBox="1"/>
          <p:nvPr/>
        </p:nvSpPr>
        <p:spPr>
          <a:xfrm>
            <a:off x="3143240" y="1500180"/>
            <a:ext cx="3429024" cy="16158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900" smtClean="0">
                <a:latin typeface="Times New Roman" pitchFamily="18" charset="0"/>
                <a:cs typeface="Times New Roman" pitchFamily="18" charset="0"/>
              </a:rPr>
              <a:t>Проект направлен </a:t>
            </a:r>
            <a:r>
              <a:rPr lang="ru-RU" sz="900" smtClean="0">
                <a:latin typeface="Times New Roman" pitchFamily="18" charset="0"/>
                <a:cs typeface="Times New Roman" pitchFamily="18" charset="0"/>
              </a:rPr>
              <a:t>на приобщение дошкольников к творчеству Г. Тукая</a:t>
            </a:r>
            <a:r>
              <a:rPr lang="ru-RU" sz="90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900" smtClean="0">
                <a:latin typeface="Times New Roman" pitchFamily="18" charset="0"/>
                <a:cs typeface="Times New Roman" pitchFamily="18" charset="0"/>
              </a:rPr>
              <a:t>повышение </a:t>
            </a:r>
            <a:r>
              <a:rPr lang="ru-RU" sz="900" smtClean="0">
                <a:latin typeface="Times New Roman" pitchFamily="18" charset="0"/>
                <a:cs typeface="Times New Roman" pitchFamily="18" charset="0"/>
              </a:rPr>
              <a:t>читательской культуры детей, родителей и воспитателей. </a:t>
            </a:r>
            <a:r>
              <a:rPr lang="ru-RU" sz="900" smtClean="0">
                <a:latin typeface="Times New Roman" pitchFamily="18" charset="0"/>
                <a:cs typeface="Times New Roman" pitchFamily="18" charset="0"/>
              </a:rPr>
              <a:t>Произведения </a:t>
            </a:r>
            <a:r>
              <a:rPr lang="ru-RU" sz="900" smtClean="0">
                <a:latin typeface="Times New Roman" pitchFamily="18" charset="0"/>
                <a:cs typeface="Times New Roman" pitchFamily="18" charset="0"/>
              </a:rPr>
              <a:t>Тукая </a:t>
            </a:r>
            <a:r>
              <a:rPr lang="ru-RU" sz="900" smtClean="0">
                <a:latin typeface="Times New Roman" pitchFamily="18" charset="0"/>
                <a:cs typeface="Times New Roman" pitchFamily="18" charset="0"/>
              </a:rPr>
              <a:t>пронизаны глубокой любовью к родному краю, его природе</a:t>
            </a:r>
            <a:r>
              <a:rPr lang="ru-RU" sz="90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900" smtClean="0">
                <a:latin typeface="Times New Roman" pitchFamily="18" charset="0"/>
                <a:cs typeface="Times New Roman" pitchFamily="18" charset="0"/>
              </a:rPr>
              <a:t>его </a:t>
            </a:r>
            <a:r>
              <a:rPr lang="ru-RU" sz="900" smtClean="0">
                <a:latin typeface="Times New Roman" pitchFamily="18" charset="0"/>
                <a:cs typeface="Times New Roman" pitchFamily="18" charset="0"/>
              </a:rPr>
              <a:t>творческое наследие из поколения в </a:t>
            </a:r>
            <a:r>
              <a:rPr lang="ru-RU" sz="900" smtClean="0">
                <a:latin typeface="Times New Roman" pitchFamily="18" charset="0"/>
                <a:cs typeface="Times New Roman" pitchFamily="18" charset="0"/>
              </a:rPr>
              <a:t>поколение </a:t>
            </a:r>
            <a:r>
              <a:rPr lang="ru-RU" sz="900" smtClean="0">
                <a:latin typeface="Times New Roman" pitchFamily="18" charset="0"/>
                <a:cs typeface="Times New Roman" pitchFamily="18" charset="0"/>
              </a:rPr>
              <a:t>воспитывает </a:t>
            </a:r>
            <a:r>
              <a:rPr lang="ru-RU" sz="900" smtClean="0">
                <a:latin typeface="Times New Roman" pitchFamily="18" charset="0"/>
                <a:cs typeface="Times New Roman" pitchFamily="18" charset="0"/>
              </a:rPr>
              <a:t>в детях любовь и бережное отношение к родному дому, родной </a:t>
            </a:r>
            <a:r>
              <a:rPr lang="ru-RU" sz="900" smtClean="0">
                <a:latin typeface="Times New Roman" pitchFamily="18" charset="0"/>
                <a:cs typeface="Times New Roman" pitchFamily="18" charset="0"/>
              </a:rPr>
              <a:t>земле</a:t>
            </a:r>
            <a:r>
              <a:rPr lang="ru-RU" sz="900" smtClean="0">
                <a:latin typeface="Times New Roman" pitchFamily="18" charset="0"/>
                <a:cs typeface="Times New Roman" pitchFamily="18" charset="0"/>
              </a:rPr>
              <a:t>,</a:t>
            </a:r>
            <a:endParaRPr lang="en-US" sz="90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9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900" smtClean="0">
                <a:latin typeface="Times New Roman" pitchFamily="18" charset="0"/>
                <a:cs typeface="Times New Roman" pitchFamily="18" charset="0"/>
              </a:rPr>
              <a:t>учит ценить упорный труд, терпение, закладывает </a:t>
            </a:r>
            <a:r>
              <a:rPr lang="ru-RU" sz="900" smtClean="0">
                <a:latin typeface="Times New Roman" pitchFamily="18" charset="0"/>
                <a:cs typeface="Times New Roman" pitchFamily="18" charset="0"/>
              </a:rPr>
              <a:t>основы </a:t>
            </a:r>
            <a:r>
              <a:rPr lang="ru-RU" sz="900" smtClean="0">
                <a:latin typeface="Times New Roman" pitchFamily="18" charset="0"/>
                <a:cs typeface="Times New Roman" pitchFamily="18" charset="0"/>
              </a:rPr>
              <a:t>эстетического </a:t>
            </a:r>
            <a:r>
              <a:rPr lang="ru-RU" sz="900" smtClean="0">
                <a:latin typeface="Times New Roman" pitchFamily="18" charset="0"/>
                <a:cs typeface="Times New Roman" pitchFamily="18" charset="0"/>
              </a:rPr>
              <a:t>восприятия мира. Нельзя не отметить </a:t>
            </a:r>
            <a:r>
              <a:rPr lang="ru-RU" sz="900" smtClean="0"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sz="900" smtClean="0">
                <a:latin typeface="Times New Roman" pitchFamily="18" charset="0"/>
                <a:cs typeface="Times New Roman" pitchFamily="18" charset="0"/>
              </a:rPr>
              <a:t>педагогически-воспитательную </a:t>
            </a:r>
            <a:r>
              <a:rPr lang="ru-RU" sz="900" smtClean="0">
                <a:latin typeface="Times New Roman" pitchFamily="18" charset="0"/>
                <a:cs typeface="Times New Roman" pitchFamily="18" charset="0"/>
              </a:rPr>
              <a:t>мотивацию в поэзии Г. Тукая, связанную с детской </a:t>
            </a:r>
            <a:r>
              <a:rPr lang="ru-RU" sz="900" smtClean="0">
                <a:latin typeface="Times New Roman" pitchFamily="18" charset="0"/>
                <a:cs typeface="Times New Roman" pitchFamily="18" charset="0"/>
              </a:rPr>
              <a:t>литературой</a:t>
            </a:r>
            <a:r>
              <a:rPr lang="ru-RU" sz="90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900" smtClean="0">
                <a:latin typeface="Times New Roman" pitchFamily="18" charset="0"/>
                <a:cs typeface="Times New Roman" pitchFamily="18" charset="0"/>
              </a:rPr>
              <a:t>Именно через стихи и сказки Г. Тукая ребенок познает окружающий мир.</a:t>
            </a:r>
            <a:endParaRPr lang="ru-RU" sz="90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37355019"/>
      </p:ext>
    </p:extLst>
  </p:cSld>
  <p:clrMapOvr>
    <a:masterClrMapping/>
  </p:clrMapOvr>
</p:sld>
</file>

<file path=ppt/theme/theme1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3212</TotalTime>
  <Words>131</Words>
  <Application>Microsoft Office PowerPoint</Application>
  <PresentationFormat>Экран (16:9)</PresentationFormat>
  <Paragraphs>22</Paragraphs>
  <Slides>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3" baseType="lpstr">
      <vt:lpstr>2_Тема Office</vt:lpstr>
      <vt:lpstr>ФОТОРЕПОРТАЖ   </vt:lpstr>
      <vt:lpstr>    сөйләшәбез»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Ковалева Валерия Юрьевна</dc:creator>
  <cp:lastModifiedBy>Гульнара</cp:lastModifiedBy>
  <cp:revision>411</cp:revision>
  <cp:lastPrinted>2021-02-04T07:26:50Z</cp:lastPrinted>
  <dcterms:created xsi:type="dcterms:W3CDTF">2015-10-13T08:15:21Z</dcterms:created>
  <dcterms:modified xsi:type="dcterms:W3CDTF">2021-04-18T20:59:16Z</dcterms:modified>
</cp:coreProperties>
</file>